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4003" r:id="rId5"/>
    <p:sldMasterId id="2147483982" r:id="rId6"/>
    <p:sldMasterId id="2147483989" r:id="rId7"/>
  </p:sldMasterIdLst>
  <p:notesMasterIdLst>
    <p:notesMasterId r:id="rId23"/>
  </p:notesMasterIdLst>
  <p:handoutMasterIdLst>
    <p:handoutMasterId r:id="rId24"/>
  </p:handoutMasterIdLst>
  <p:sldIdLst>
    <p:sldId id="305" r:id="rId8"/>
    <p:sldId id="256" r:id="rId9"/>
    <p:sldId id="704" r:id="rId10"/>
    <p:sldId id="705" r:id="rId11"/>
    <p:sldId id="706" r:id="rId12"/>
    <p:sldId id="707" r:id="rId13"/>
    <p:sldId id="708" r:id="rId14"/>
    <p:sldId id="709" r:id="rId15"/>
    <p:sldId id="710" r:id="rId16"/>
    <p:sldId id="711" r:id="rId17"/>
    <p:sldId id="712" r:id="rId18"/>
    <p:sldId id="713" r:id="rId19"/>
    <p:sldId id="715" r:id="rId20"/>
    <p:sldId id="714" r:id="rId21"/>
    <p:sldId id="307" r:id="rId22"/>
  </p:sldIdLst>
  <p:sldSz cx="12192000" cy="6858000"/>
  <p:notesSz cx="7010400" cy="92964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 Aronson Pfaendtner" initials="JAP" lastIdx="1" clrIdx="0">
    <p:extLst>
      <p:ext uri="{19B8F6BF-5375-455C-9EA6-DF929625EA0E}">
        <p15:presenceInfo xmlns:p15="http://schemas.microsoft.com/office/powerpoint/2012/main" userId="S::jmap@uw.edu::e0251905-7980-458b-979c-d994dd840acc" providerId="AD"/>
      </p:ext>
    </p:extLst>
  </p:cmAuthor>
  <p:cmAuthor id="2" name="Paulo Goncalves" initials="PG" lastIdx="2" clrIdx="1">
    <p:extLst>
      <p:ext uri="{19B8F6BF-5375-455C-9EA6-DF929625EA0E}">
        <p15:presenceInfo xmlns:p15="http://schemas.microsoft.com/office/powerpoint/2012/main" userId="S::paulomcg@uw.edu::a54fc7fc-9add-462f-9c6e-9a146776d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853"/>
    <a:srgbClr val="FFFFFF"/>
    <a:srgbClr val="4B2E83"/>
    <a:srgbClr val="444444"/>
    <a:srgbClr val="7C2E9A"/>
    <a:srgbClr val="4B2E84"/>
    <a:srgbClr val="B908C5"/>
    <a:srgbClr val="623B90"/>
    <a:srgbClr val="551962"/>
    <a:srgbClr val="555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0"/>
    <p:restoredTop sz="94703"/>
  </p:normalViewPr>
  <p:slideViewPr>
    <p:cSldViewPr snapToGrid="0">
      <p:cViewPr varScale="1">
        <p:scale>
          <a:sx n="84" d="100"/>
          <a:sy n="84" d="100"/>
        </p:scale>
        <p:origin x="730" y="34"/>
      </p:cViewPr>
      <p:guideLst>
        <p:guide orient="horz" pos="4272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5A8C92-F93A-4B8F-957C-08B7A1CAFA84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A01484-2CAD-49E9-8CF7-01B0EEF49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0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B9488C-624A-45B3-B889-9899E6D3841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7FCFE4-0335-4B13-A732-EE2AA6B7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0"/>
            <a:ext cx="10912883" cy="503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AB52AD5-1C3A-42A6-825B-7D953A01F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</p:spTree>
    <p:extLst>
      <p:ext uri="{BB962C8B-B14F-4D97-AF65-F5344CB8AC3E}">
        <p14:creationId xmlns:p14="http://schemas.microsoft.com/office/powerpoint/2010/main" val="419464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5EF103-61B9-454C-8FFC-5968ABA9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F59884-A057-4BEF-9B18-D1D169A19D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BA4717D-AE71-4C98-90D8-2B66BDEA3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AD332-DF31-4A28-ABF2-063569355F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75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F47D48-AB63-47D3-8DB4-65D455E071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3052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E4426B-0DD0-42F3-9B49-95E3912E40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6151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F842D-FC35-4BCE-895B-769C2F2B90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9249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slide with callouts (GI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F46B9-B048-4B14-A88B-E4931334C4DF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A41842-F8FA-487D-8F7F-3F26AD674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 </a:t>
            </a:r>
          </a:p>
          <a:p>
            <a:pPr lvl="0"/>
            <a:r>
              <a:rPr lang="en-US"/>
              <a:t>This Is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42101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C7F3BA-98A2-4B77-8110-1D5EA3EE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</p:spTree>
    <p:extLst>
      <p:ext uri="{BB962C8B-B14F-4D97-AF65-F5344CB8AC3E}">
        <p14:creationId xmlns:p14="http://schemas.microsoft.com/office/powerpoint/2010/main" val="3457531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960B9B-47CB-4623-BFC4-C9224EF76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28941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70240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	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70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19"/>
            <a:ext cx="5418241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19"/>
            <a:ext cx="5468983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2463068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502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5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7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918A6E2-F936-4B43-91E1-28FA62CBC7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9736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F9237B1-FC0D-4A79-95F7-555C13DF0C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645356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EE4A11-B99E-4BDF-9151-6EAD3F2514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589CE3-3E62-4D4F-AC2F-CA6459F219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087706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1"/>
            <a:ext cx="10912883" cy="467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4979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C998001-3598-4984-9030-9F8EF7789E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9855AC8-BE31-4EBE-8F57-EADE6A8E4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6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8D6EBF-EC52-457F-965F-52D177A90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5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105178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-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43E18-DD19-489C-8691-68AD2C4D8DC0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64A566-A9F9-4E47-94B1-1D7331953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28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57359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165715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56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15280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6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_Two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58332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0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Two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22146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225078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One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904170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7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1486807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2217535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1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619642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0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_One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865479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596207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752837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9C875B8-B7D5-41A5-86B5-793F31CD1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34671" cy="686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F9C48-5B70-41FA-82D7-2E907E9ED4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77" y="93431"/>
            <a:ext cx="8667835" cy="2387600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59000"/>
              </a:prstClr>
            </a:outerShdw>
          </a:effectLst>
        </p:spPr>
        <p:txBody>
          <a:bodyPr anchor="b"/>
          <a:lstStyle>
            <a:lvl1pPr algn="l">
              <a:defRPr sz="6000" b="1" strike="noStrike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CFD88-F650-420E-9EA2-150ABE82639E}"/>
              </a:ext>
            </a:extLst>
          </p:cNvPr>
          <p:cNvSpPr/>
          <p:nvPr userDrawn="1"/>
        </p:nvSpPr>
        <p:spPr>
          <a:xfrm>
            <a:off x="0" y="6218561"/>
            <a:ext cx="12256493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FE0E5-BD51-437C-88BA-E3B4202380F2}"/>
              </a:ext>
            </a:extLst>
          </p:cNvPr>
          <p:cNvSpPr txBox="1"/>
          <p:nvPr userDrawn="1"/>
        </p:nvSpPr>
        <p:spPr>
          <a:xfrm>
            <a:off x="8440541" y="3107689"/>
            <a:ext cx="5242560" cy="284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UW_MSTI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GIX_EDU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Global Innovation Exchange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www.gixnetwork.org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ACF35-9B68-49EE-90E6-BE3BCCC476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4782025"/>
            <a:ext cx="435855" cy="43585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E66E3-0593-4AAF-990D-4247252486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6" y="4782025"/>
            <a:ext cx="435855" cy="43585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B30BD-7DA5-48BC-B6C8-E4672C696E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3412071"/>
            <a:ext cx="435855" cy="438912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A954F-DFBD-438B-A807-4096CA4954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59" y="4076135"/>
            <a:ext cx="435855" cy="435855"/>
          </a:xfrm>
          <a:prstGeom prst="rect">
            <a:avLst/>
          </a:prstGeom>
        </p:spPr>
      </p:pic>
      <p:pic>
        <p:nvPicPr>
          <p:cNvPr id="32" name="Picture 31" descr="A picture containing drawing, table, mirror&#10;&#10;Description automatically generated">
            <a:extLst>
              <a:ext uri="{FF2B5EF4-FFF2-40B4-BE49-F238E27FC236}">
                <a16:creationId xmlns:a16="http://schemas.microsoft.com/office/drawing/2014/main" id="{90CC7BD8-EBBB-494E-843D-E43F761579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4782023"/>
            <a:ext cx="619024" cy="43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EBB44-5338-483B-980A-6DA4CAF1C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3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BF8739-C9FE-4CF6-8829-E6A30DC35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EC3F9-811B-4E41-B670-3547D16C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0415B26-202F-4A34-BAF8-0154EEDB53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640CE09-A1A5-46A8-AFC6-8BBFC37B88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3400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3FD74-D29F-4FD7-9CF1-85E13D0405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185F9-16BD-42EF-BB50-1C9FFFF6C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8829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73443D-DA8E-4ACD-BD57-DAF05F3087C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871576" y="6424689"/>
            <a:ext cx="2189011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13" r:id="rId2"/>
    <p:sldLayoutId id="2147484010" r:id="rId3"/>
    <p:sldLayoutId id="2147484017" r:id="rId4"/>
    <p:sldLayoutId id="2147483986" r:id="rId5"/>
    <p:sldLayoutId id="2147484011" r:id="rId6"/>
    <p:sldLayoutId id="2147483985" r:id="rId7"/>
    <p:sldLayoutId id="2147484018" r:id="rId8"/>
    <p:sldLayoutId id="2147484019" r:id="rId9"/>
    <p:sldLayoutId id="2147484039" r:id="rId10"/>
    <p:sldLayoutId id="2147483987" r:id="rId11"/>
    <p:sldLayoutId id="2147484020" r:id="rId12"/>
    <p:sldLayoutId id="2147484021" r:id="rId13"/>
    <p:sldLayoutId id="2147484022" r:id="rId14"/>
    <p:sldLayoutId id="2147484016" r:id="rId15"/>
    <p:sldLayoutId id="2147484047" r:id="rId16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81CE56-F53F-D045-BF70-8E9B86C6579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799864" y="6316616"/>
            <a:ext cx="2189011" cy="3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14" r:id="rId2"/>
    <p:sldLayoutId id="2147484023" r:id="rId3"/>
    <p:sldLayoutId id="2147484024" r:id="rId4"/>
    <p:sldLayoutId id="2147484025" r:id="rId5"/>
    <p:sldLayoutId id="2147484026" r:id="rId6"/>
    <p:sldLayoutId id="214748400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15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5F8E953-740A-4094-AAEA-840F35236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21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24DC2-32B4-43B0-B2F8-6596F61FF6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2" r:id="rId2"/>
    <p:sldLayoutId id="2147484044" r:id="rId3"/>
    <p:sldLayoutId id="2147483983" r:id="rId4"/>
    <p:sldLayoutId id="2147484043" r:id="rId5"/>
    <p:sldLayoutId id="2147484041" r:id="rId6"/>
    <p:sldLayoutId id="2147484045" r:id="rId7"/>
    <p:sldLayoutId id="2147484002" r:id="rId8"/>
    <p:sldLayoutId id="214748398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7138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boullaite.me/http-rest-apis/#:~:text=The%20classic%20example%20of%20a,connection%20itself%20having%20shared%20state." TargetMode="External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hyperlink" Target="https://www.youtube.com/watch?v=Q-BpqyOT3a8&amp;ab_channel=TraversyMedi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hyperlink" Target="https://docs.google.com/document/d/1XBSnoozfXzKJznlB1Hi_6GgijuJy0-KyhmHbIrvdPYo/edit?usp=sharing" TargetMode="External"/><Relationship Id="rId4" Type="http://schemas.openxmlformats.org/officeDocument/2006/relationships/hyperlink" Target="https://cloud.google.com/vision/docs/object-localiz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ranslate/docs/reference/rest/v2/transl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FDC7C-C75B-49DD-B2EC-8377FDD2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Technin</a:t>
            </a:r>
            <a:r>
              <a:rPr lang="en-US" dirty="0"/>
              <a:t> 510 Week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2099-3DE7-4672-B7DC-0415A4F57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A4D6-3A5F-4647-9D45-05D69E531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11/17/21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1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93BFF-EC85-4C30-B9BE-8B58ABB90554}"/>
              </a:ext>
            </a:extLst>
          </p:cNvPr>
          <p:cNvSpPr txBox="1"/>
          <p:nvPr/>
        </p:nvSpPr>
        <p:spPr>
          <a:xfrm>
            <a:off x="3755661" y="4838509"/>
            <a:ext cx="535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Now perform the same tasks, this time using the request body to fill the query parameters</a:t>
            </a:r>
          </a:p>
        </p:txBody>
      </p:sp>
      <p:pic>
        <p:nvPicPr>
          <p:cNvPr id="8" name="Graphic 7" descr="Sparkler">
            <a:extLst>
              <a:ext uri="{FF2B5EF4-FFF2-40B4-BE49-F238E27FC236}">
                <a16:creationId xmlns:a16="http://schemas.microsoft.com/office/drawing/2014/main" id="{F9FAB875-0A00-4EFB-87FC-E6E02F22B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4136" y="4876011"/>
            <a:ext cx="559714" cy="559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ED676-9062-4FB7-BFD0-07E235B1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11" y="2177261"/>
            <a:ext cx="9239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Comparing Requests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23291BC-C446-46F0-9622-15BB0E17050B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D00DB-8594-4793-BBB4-26DC67B062FC}"/>
              </a:ext>
            </a:extLst>
          </p:cNvPr>
          <p:cNvSpPr txBox="1"/>
          <p:nvPr/>
        </p:nvSpPr>
        <p:spPr>
          <a:xfrm>
            <a:off x="3581401" y="4882764"/>
            <a:ext cx="53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For the two different request types you created, go to “code” in Postman and look at JavaScript – XHR what do you notice that is different about the requests?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What is the easier HTTP request to work with when we move to </a:t>
            </a:r>
            <a:r>
              <a:rPr lang="en-US" sz="1800" dirty="0" err="1"/>
              <a:t>CodePen</a:t>
            </a:r>
            <a:r>
              <a:rPr lang="en-US" sz="1800" dirty="0"/>
              <a:t>?</a:t>
            </a:r>
          </a:p>
        </p:txBody>
      </p:sp>
      <p:pic>
        <p:nvPicPr>
          <p:cNvPr id="17" name="Graphic 16" descr="Sparkler">
            <a:extLst>
              <a:ext uri="{FF2B5EF4-FFF2-40B4-BE49-F238E27FC236}">
                <a16:creationId xmlns:a16="http://schemas.microsoft.com/office/drawing/2014/main" id="{6F5D8079-F2DE-4EFC-8CD7-AE543B6E0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5640" y="5311776"/>
            <a:ext cx="559714" cy="5597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5AEF7B-DE79-41F4-8698-CE3F31251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52" y="1893132"/>
            <a:ext cx="4657725" cy="2562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42C929-C4C4-4882-A78C-3CC35C0A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5" y="1753395"/>
            <a:ext cx="4429125" cy="3000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E06C-489B-4B96-9B0E-E338727FD87E}"/>
              </a:ext>
            </a:extLst>
          </p:cNvPr>
          <p:cNvSpPr txBox="1"/>
          <p:nvPr/>
        </p:nvSpPr>
        <p:spPr>
          <a:xfrm>
            <a:off x="6734365" y="415460"/>
            <a:ext cx="5091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rgbClr val="1D1C1D"/>
                </a:solidFill>
                <a:effectLst/>
              </a:rPr>
              <a:t>XMLHttpRequest</a:t>
            </a:r>
            <a:r>
              <a:rPr lang="en-US" sz="1800" b="0" i="1" dirty="0">
                <a:solidFill>
                  <a:srgbClr val="1D1C1D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1D1C1D"/>
                </a:solidFill>
                <a:effectLst/>
              </a:rPr>
              <a:t>XHR</a:t>
            </a:r>
            <a:r>
              <a:rPr lang="en-US" sz="1800" b="0" i="1" dirty="0">
                <a:solidFill>
                  <a:srgbClr val="1D1C1D"/>
                </a:solidFill>
                <a:effectLst/>
              </a:rPr>
              <a:t>) is an API available to web browser scripting languages. It is used to send HTTP or HTTPS </a:t>
            </a:r>
            <a:r>
              <a:rPr lang="en-US" sz="1800" b="1" i="1" dirty="0">
                <a:solidFill>
                  <a:srgbClr val="1D1C1D"/>
                </a:solidFill>
                <a:effectLst/>
              </a:rPr>
              <a:t>requests</a:t>
            </a:r>
            <a:r>
              <a:rPr lang="en-US" sz="1800" b="0" i="1" dirty="0">
                <a:solidFill>
                  <a:srgbClr val="1D1C1D"/>
                </a:solidFill>
                <a:effectLst/>
              </a:rPr>
              <a:t> to a web server and load the server response data back into the script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55923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AJAX (Asynchronous JavaScript and XML)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600A76-B480-4D32-936E-D63F5439EBCD}"/>
              </a:ext>
            </a:extLst>
          </p:cNvPr>
          <p:cNvSpPr txBox="1">
            <a:spLocks/>
          </p:cNvSpPr>
          <p:nvPr/>
        </p:nvSpPr>
        <p:spPr>
          <a:xfrm>
            <a:off x="542405" y="2151889"/>
            <a:ext cx="11107189" cy="4492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Ability to change data on a website without reloading the entire webpage</a:t>
            </a:r>
          </a:p>
          <a:p>
            <a:pPr lvl="1"/>
            <a:r>
              <a:rPr lang="en-US" dirty="0"/>
              <a:t>Is it a library? Do I install it??</a:t>
            </a:r>
          </a:p>
          <a:p>
            <a:pPr lvl="1"/>
            <a:r>
              <a:rPr lang="en-US" dirty="0"/>
              <a:t>It is simply a web development technique</a:t>
            </a:r>
          </a:p>
          <a:p>
            <a:pPr lvl="1"/>
            <a:r>
              <a:rPr lang="en-US" dirty="0"/>
              <a:t>You see it in… the messenger tab on Facebook, new tweet feed on twitter,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does this tie in with HTTP or XHR for that matter?</a:t>
            </a:r>
          </a:p>
          <a:p>
            <a:pPr lvl="1"/>
            <a:r>
              <a:rPr lang="en-US" dirty="0"/>
              <a:t>AJAX is sometimes called an XHR request ("</a:t>
            </a:r>
            <a:r>
              <a:rPr lang="en-US" dirty="0" err="1"/>
              <a:t>XmlHttpRequest</a:t>
            </a:r>
            <a:r>
              <a:rPr lang="en-US" dirty="0"/>
              <a:t>"), which is the name most browsers give the object used to send an Ajax request, because at least initially, AJAX calls involved the sending and receiving of XML</a:t>
            </a:r>
          </a:p>
        </p:txBody>
      </p:sp>
    </p:spTree>
    <p:extLst>
      <p:ext uri="{BB962C8B-B14F-4D97-AF65-F5344CB8AC3E}">
        <p14:creationId xmlns:p14="http://schemas.microsoft.com/office/powerpoint/2010/main" val="205463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F1872-32FA-4FB4-9F2C-C2A3ADC20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AJAX (Asynchronous JavaScript and XML)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38CAE-AEA4-4DC5-8041-85595CBB8437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B7918-6A96-4E18-AD07-47D6A5FB1EDB}"/>
              </a:ext>
            </a:extLst>
          </p:cNvPr>
          <p:cNvSpPr txBox="1">
            <a:spLocks/>
          </p:cNvSpPr>
          <p:nvPr/>
        </p:nvSpPr>
        <p:spPr>
          <a:xfrm>
            <a:off x="990601" y="1504189"/>
            <a:ext cx="6731000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/*Helper function: sends an XMLHTTP request*/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ajaxRequest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/>
                </a:solidFill>
              </a:rPr>
              <a:t>url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/>
                </a:solidFill>
              </a:rPr>
              <a:t>handlerFunction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content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const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/>
              <a:t> = </a:t>
            </a:r>
            <a:r>
              <a:rPr lang="en-US" dirty="0">
                <a:solidFill>
                  <a:schemeClr val="accent5"/>
                </a:solidFill>
              </a:rPr>
              <a:t>new </a:t>
            </a:r>
            <a:r>
              <a:rPr lang="en-US" dirty="0" err="1">
                <a:solidFill>
                  <a:schemeClr val="accent5"/>
                </a:solidFill>
              </a:rPr>
              <a:t>XMLHttpRequest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open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/>
                </a:solidFill>
              </a:rPr>
              <a:t>url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onreadystatechange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6"/>
                </a:solidFill>
              </a:rPr>
              <a:t>handlerFunction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  if 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 == </a:t>
            </a:r>
            <a:r>
              <a:rPr lang="en-US" dirty="0">
                <a:solidFill>
                  <a:srgbClr val="006600"/>
                </a:solidFill>
              </a:rPr>
              <a:t>"POST"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send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content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else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chemeClr val="accent6"/>
                </a:solidFill>
              </a:rPr>
              <a:t>xhttp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send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/*Helper function: checks if the response to the request is ready to process*/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successfulRequest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request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request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readyState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=== </a:t>
            </a:r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/>
              <a:t> &amp;&amp; </a:t>
            </a:r>
            <a:r>
              <a:rPr lang="en-US" dirty="0" err="1">
                <a:solidFill>
                  <a:schemeClr val="accent6"/>
                </a:solidFill>
              </a:rPr>
              <a:t>request</a:t>
            </a:r>
            <a:r>
              <a:rPr lang="en-US" dirty="0" err="1"/>
              <a:t>.</a:t>
            </a:r>
            <a:r>
              <a:rPr lang="en-US" dirty="0" err="1">
                <a:solidFill>
                  <a:srgbClr val="7030A0"/>
                </a:solidFill>
              </a:rPr>
              <a:t>status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== </a:t>
            </a:r>
            <a:r>
              <a:rPr lang="en-US" dirty="0">
                <a:solidFill>
                  <a:schemeClr val="tx2"/>
                </a:solidFill>
              </a:rPr>
              <a:t>200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F1F3A-95A5-40AD-A913-8052650AE89E}"/>
              </a:ext>
            </a:extLst>
          </p:cNvPr>
          <p:cNvSpPr txBox="1"/>
          <p:nvPr/>
        </p:nvSpPr>
        <p:spPr>
          <a:xfrm>
            <a:off x="6473874" y="2104699"/>
            <a:ext cx="475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Initialize the request (request header: VERB/URI)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EC7E42-4EC8-4EAC-8397-CC47AF0039B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84220" y="2289365"/>
            <a:ext cx="318965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194323-55DC-4A26-9BD5-55AC21F28E1A}"/>
              </a:ext>
            </a:extLst>
          </p:cNvPr>
          <p:cNvSpPr txBox="1"/>
          <p:nvPr/>
        </p:nvSpPr>
        <p:spPr>
          <a:xfrm>
            <a:off x="6628715" y="2612530"/>
            <a:ext cx="465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Call event handler whenever the </a:t>
            </a:r>
            <a:r>
              <a:rPr lang="en-US" sz="1800" dirty="0" err="1"/>
              <a:t>readyState</a:t>
            </a:r>
            <a:r>
              <a:rPr lang="en-US" sz="1800" dirty="0"/>
              <a:t> attribute changes (4 </a:t>
            </a:r>
            <a:r>
              <a:rPr lang="en-US" sz="1800" dirty="0" err="1"/>
              <a:t>readyStates</a:t>
            </a:r>
            <a:r>
              <a:rPr lang="en-US" sz="18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FA7886-4706-4265-B906-159E3E10468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953001" y="2769870"/>
            <a:ext cx="1675714" cy="16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055DB2-1152-41DA-9F22-A2F5BDA47E9E}"/>
              </a:ext>
            </a:extLst>
          </p:cNvPr>
          <p:cNvSpPr txBox="1"/>
          <p:nvPr/>
        </p:nvSpPr>
        <p:spPr>
          <a:xfrm>
            <a:off x="3794761" y="3396312"/>
            <a:ext cx="46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Send the request to the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41BA59-FA48-4F56-91A4-76652E90F6F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960371" y="3396313"/>
            <a:ext cx="834390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055D6-D696-4978-AB36-58F42678E08E}"/>
              </a:ext>
            </a:extLst>
          </p:cNvPr>
          <p:cNvSpPr txBox="1"/>
          <p:nvPr/>
        </p:nvSpPr>
        <p:spPr>
          <a:xfrm>
            <a:off x="7081404" y="1603515"/>
            <a:ext cx="517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Initialize the AJAX object that will make our request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2C469-4E2B-4B26-9915-FE70F2F0EA0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48150" y="1788181"/>
            <a:ext cx="2833254" cy="40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9BEF40-A8E7-485E-9442-0A746A306A6B}"/>
              </a:ext>
            </a:extLst>
          </p:cNvPr>
          <p:cNvSpPr txBox="1"/>
          <p:nvPr/>
        </p:nvSpPr>
        <p:spPr>
          <a:xfrm>
            <a:off x="7566661" y="5249530"/>
            <a:ext cx="4659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Four </a:t>
            </a:r>
            <a:r>
              <a:rPr lang="en-US" sz="1800" dirty="0" err="1"/>
              <a:t>readyStates</a:t>
            </a:r>
            <a:r>
              <a:rPr lang="en-US" sz="1800" dirty="0"/>
              <a:t>. // 1 request not sent yet; 2 sent ; 3 something back (</a:t>
            </a:r>
            <a:r>
              <a:rPr lang="en-US" sz="1800" dirty="0" err="1"/>
              <a:t>eg</a:t>
            </a:r>
            <a:r>
              <a:rPr lang="en-US" sz="1800" dirty="0"/>
              <a:t> a bit); 4 full response</a:t>
            </a:r>
          </a:p>
        </p:txBody>
      </p:sp>
    </p:spTree>
    <p:extLst>
      <p:ext uri="{BB962C8B-B14F-4D97-AF65-F5344CB8AC3E}">
        <p14:creationId xmlns:p14="http://schemas.microsoft.com/office/powerpoint/2010/main" val="108170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RESTful API (Representational State Transfer API)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1627DF4-0C5E-4C56-BB55-597EEBD59D32}"/>
              </a:ext>
            </a:extLst>
          </p:cNvPr>
          <p:cNvSpPr txBox="1">
            <a:spLocks/>
          </p:cNvSpPr>
          <p:nvPr/>
        </p:nvSpPr>
        <p:spPr>
          <a:xfrm>
            <a:off x="536573" y="2393444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0528BBD-1D60-4FE9-854D-FAA5ECB6CBEB}"/>
              </a:ext>
            </a:extLst>
          </p:cNvPr>
          <p:cNvSpPr txBox="1">
            <a:spLocks/>
          </p:cNvSpPr>
          <p:nvPr/>
        </p:nvSpPr>
        <p:spPr>
          <a:xfrm>
            <a:off x="688974" y="2545844"/>
            <a:ext cx="6731000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C1C44F-71D9-4FD2-9C76-D762F4E4E83A}"/>
              </a:ext>
            </a:extLst>
          </p:cNvPr>
          <p:cNvGrpSpPr/>
          <p:nvPr/>
        </p:nvGrpSpPr>
        <p:grpSpPr>
          <a:xfrm>
            <a:off x="7686127" y="2650437"/>
            <a:ext cx="3427199" cy="876235"/>
            <a:chOff x="3012482" y="2911924"/>
            <a:chExt cx="6415008" cy="1640130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A83BFA98-2DA8-4B85-8A21-972499E97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93710" y="2911924"/>
              <a:ext cx="1633780" cy="1633780"/>
            </a:xfrm>
            <a:prstGeom prst="rect">
              <a:avLst/>
            </a:prstGeom>
          </p:spPr>
        </p:pic>
        <p:pic>
          <p:nvPicPr>
            <p:cNvPr id="21" name="Graphic 20" descr="Laptop">
              <a:extLst>
                <a:ext uri="{FF2B5EF4-FFF2-40B4-BE49-F238E27FC236}">
                  <a16:creationId xmlns:a16="http://schemas.microsoft.com/office/drawing/2014/main" id="{BC4F4030-5DC6-473D-893B-B8BEB68C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2482" y="2911925"/>
              <a:ext cx="1633779" cy="163377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1FC6C9-B574-40F1-88D0-B5BBCA58DAF9}"/>
                </a:ext>
              </a:extLst>
            </p:cNvPr>
            <p:cNvSpPr/>
            <p:nvPr/>
          </p:nvSpPr>
          <p:spPr>
            <a:xfrm>
              <a:off x="4921457" y="3265270"/>
              <a:ext cx="1545873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 Request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C276C620-0B5A-44C9-8618-EC8988F64107}"/>
                </a:ext>
              </a:extLst>
            </p:cNvPr>
            <p:cNvCxnSpPr>
              <a:cxnSpLocks/>
              <a:stCxn id="21" idx="0"/>
              <a:endCxn id="20" idx="0"/>
            </p:cNvCxnSpPr>
            <p:nvPr/>
          </p:nvCxnSpPr>
          <p:spPr>
            <a:xfrm rot="5400000" flipH="1" flipV="1">
              <a:off x="6219986" y="521311"/>
              <a:ext cx="1" cy="4781228"/>
            </a:xfrm>
            <a:prstGeom prst="curvedConnector3">
              <a:avLst>
                <a:gd name="adj1" fmla="val 228601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9C81E4D3-A85A-4505-80ED-34BE657368DC}"/>
                </a:ext>
              </a:extLst>
            </p:cNvPr>
            <p:cNvCxnSpPr>
              <a:cxnSpLocks/>
              <a:stCxn id="20" idx="2"/>
              <a:endCxn id="21" idx="2"/>
            </p:cNvCxnSpPr>
            <p:nvPr/>
          </p:nvCxnSpPr>
          <p:spPr>
            <a:xfrm rot="5400000">
              <a:off x="6219986" y="2155090"/>
              <a:ext cx="12700" cy="4781228"/>
            </a:xfrm>
            <a:prstGeom prst="curved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Graphic 24" descr="Thought bubble">
            <a:extLst>
              <a:ext uri="{FF2B5EF4-FFF2-40B4-BE49-F238E27FC236}">
                <a16:creationId xmlns:a16="http://schemas.microsoft.com/office/drawing/2014/main" id="{D526E525-DFC8-4823-923E-BAEFBF400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2810" y="1327279"/>
            <a:ext cx="5458117" cy="4425827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D79EECD-2D7E-4991-8E48-F2EFC80B4C96}"/>
              </a:ext>
            </a:extLst>
          </p:cNvPr>
          <p:cNvSpPr txBox="1">
            <a:spLocks/>
          </p:cNvSpPr>
          <p:nvPr/>
        </p:nvSpPr>
        <p:spPr>
          <a:xfrm>
            <a:off x="688973" y="2545844"/>
            <a:ext cx="6560733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Architecture style for designing networked applications</a:t>
            </a:r>
          </a:p>
          <a:p>
            <a:r>
              <a:rPr lang="en-US" dirty="0"/>
              <a:t>Relies on a stateless, client-server protocol, almost always HTTP</a:t>
            </a:r>
          </a:p>
          <a:p>
            <a:pPr lvl="1"/>
            <a:r>
              <a:rPr lang="en-US" dirty="0"/>
              <a:t>Stateless – no information is retained by the receiver of the request (the server)</a:t>
            </a:r>
          </a:p>
          <a:p>
            <a:r>
              <a:rPr lang="en-US" dirty="0"/>
              <a:t>Can be used by virtually any programming language (Postman ex)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F8F72A-18DE-41F8-B07A-2C625234BB3A}"/>
              </a:ext>
            </a:extLst>
          </p:cNvPr>
          <p:cNvSpPr txBox="1"/>
          <p:nvPr/>
        </p:nvSpPr>
        <p:spPr>
          <a:xfrm>
            <a:off x="5766540" y="576254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APIs are not necessarily REST APIs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A36E5-BE8E-4C21-8B9F-E1FFCD9D4B80}"/>
              </a:ext>
            </a:extLst>
          </p:cNvPr>
          <p:cNvSpPr txBox="1"/>
          <p:nvPr/>
        </p:nvSpPr>
        <p:spPr>
          <a:xfrm>
            <a:off x="5766540" y="6253223"/>
            <a:ext cx="628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 REST API?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F1872-32FA-4FB4-9F2C-C2A3ADC20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APIs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157851-F58F-481D-BFA8-9F2FD056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63" y="1493895"/>
            <a:ext cx="5736879" cy="3383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EE6A3-F09A-4629-B0EE-5E9912C0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79" y="1483375"/>
            <a:ext cx="5571717" cy="339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543B3A-9AB1-4E82-8866-42375F961B49}"/>
              </a:ext>
            </a:extLst>
          </p:cNvPr>
          <p:cNvSpPr txBox="1"/>
          <p:nvPr/>
        </p:nvSpPr>
        <p:spPr>
          <a:xfrm>
            <a:off x="3420118" y="5103674"/>
            <a:ext cx="53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Visit the google cloud vision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documentation</a:t>
            </a:r>
            <a:r>
              <a:rPr lang="en-US" sz="1800" dirty="0"/>
              <a:t> for object detection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Search for images on google, use them in the </a:t>
            </a:r>
            <a:r>
              <a:rPr lang="en-US" sz="1800" dirty="0" err="1"/>
              <a:t>CodePen</a:t>
            </a:r>
            <a:r>
              <a:rPr lang="en-US" sz="1800" dirty="0"/>
              <a:t>, try to find the most obscure/difficult objects to detect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Paste your result(s) in the </a:t>
            </a:r>
            <a:r>
              <a:rPr lang="en-US" sz="1800" dirty="0">
                <a:hlinkClick r:id="rId5"/>
              </a:rPr>
              <a:t>google doc</a:t>
            </a:r>
            <a:r>
              <a:rPr lang="en-US" sz="1800" dirty="0"/>
              <a:t> </a:t>
            </a:r>
          </a:p>
        </p:txBody>
      </p:sp>
      <p:pic>
        <p:nvPicPr>
          <p:cNvPr id="19" name="Graphic 18" descr="Sparkler">
            <a:extLst>
              <a:ext uri="{FF2B5EF4-FFF2-40B4-BE49-F238E27FC236}">
                <a16:creationId xmlns:a16="http://schemas.microsoft.com/office/drawing/2014/main" id="{FBB1612D-41C7-4F58-9834-F9DC9E637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5640" y="5311776"/>
            <a:ext cx="559714" cy="559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FEA5C8-3A2D-4292-AEDE-18CD9D2FFB0C}"/>
              </a:ext>
            </a:extLst>
          </p:cNvPr>
          <p:cNvSpPr txBox="1"/>
          <p:nvPr/>
        </p:nvSpPr>
        <p:spPr>
          <a:xfrm>
            <a:off x="6759836" y="1018287"/>
            <a:ext cx="609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https://codepen.io/wesleybeckner/pen/dyXaowV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DDB46D-7843-47F5-9DE7-CDE068EA7921}"/>
              </a:ext>
            </a:extLst>
          </p:cNvPr>
          <p:cNvSpPr txBox="1"/>
          <p:nvPr/>
        </p:nvSpPr>
        <p:spPr>
          <a:xfrm>
            <a:off x="838200" y="1008359"/>
            <a:ext cx="642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https://codepen.io/wesleybeckner/pen/QWEeBXV</a:t>
            </a:r>
          </a:p>
        </p:txBody>
      </p:sp>
    </p:spTree>
    <p:extLst>
      <p:ext uri="{BB962C8B-B14F-4D97-AF65-F5344CB8AC3E}">
        <p14:creationId xmlns:p14="http://schemas.microsoft.com/office/powerpoint/2010/main" val="416404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AJAX</a:t>
            </a:r>
          </a:p>
          <a:p>
            <a:pPr lvl="1"/>
            <a:r>
              <a:rPr lang="en-US" dirty="0"/>
              <a:t>REST APIs</a:t>
            </a:r>
          </a:p>
          <a:p>
            <a:r>
              <a:rPr lang="en-US" i="1" dirty="0">
                <a:solidFill>
                  <a:schemeClr val="tx2"/>
                </a:solidFill>
              </a:rPr>
              <a:t>Lunch</a:t>
            </a:r>
          </a:p>
          <a:p>
            <a:r>
              <a:rPr lang="en-US" dirty="0"/>
              <a:t>Technin510 L8 Web Services</a:t>
            </a:r>
          </a:p>
        </p:txBody>
      </p:sp>
      <p:pic>
        <p:nvPicPr>
          <p:cNvPr id="4" name="Picture 2" descr=" meme">
            <a:extLst>
              <a:ext uri="{FF2B5EF4-FFF2-40B4-BE49-F238E27FC236}">
                <a16:creationId xmlns:a16="http://schemas.microsoft.com/office/drawing/2014/main" id="{502BBC9C-4E82-4C89-A3ED-E7547003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97" y="2670875"/>
            <a:ext cx="4806141" cy="272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(Hypertext Transport Protocol)</a:t>
            </a:r>
          </a:p>
        </p:txBody>
      </p:sp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0DC70A11-08D2-497B-946B-2F271039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570" y="2911924"/>
            <a:ext cx="1633780" cy="1633780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E3A5E908-70F5-4B21-8332-D88B70851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5342" y="2911925"/>
            <a:ext cx="1633779" cy="16337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48517D-05AD-478B-BF2A-364C3271981C}"/>
              </a:ext>
            </a:extLst>
          </p:cNvPr>
          <p:cNvSpPr/>
          <p:nvPr/>
        </p:nvSpPr>
        <p:spPr>
          <a:xfrm>
            <a:off x="5423879" y="2273597"/>
            <a:ext cx="1545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8DC1C-6C50-4ABE-B63B-797586D9940F}"/>
              </a:ext>
            </a:extLst>
          </p:cNvPr>
          <p:cNvSpPr/>
          <p:nvPr/>
        </p:nvSpPr>
        <p:spPr>
          <a:xfrm>
            <a:off x="5423879" y="4968139"/>
            <a:ext cx="1696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Response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EA35ECA-3277-4249-8331-F9A5440F8B6D}"/>
              </a:ext>
            </a:extLst>
          </p:cNvPr>
          <p:cNvCxnSpPr>
            <a:cxnSpLocks/>
            <a:stCxn id="11" idx="0"/>
            <a:endCxn id="10" idx="0"/>
          </p:cNvCxnSpPr>
          <p:nvPr/>
        </p:nvCxnSpPr>
        <p:spPr>
          <a:xfrm rot="5400000" flipH="1" flipV="1">
            <a:off x="6242846" y="521311"/>
            <a:ext cx="1" cy="4781228"/>
          </a:xfrm>
          <a:prstGeom prst="curvedConnector3">
            <a:avLst>
              <a:gd name="adj1" fmla="val 228601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20E1E56-F556-42A0-A073-DEB6192A5143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5400000">
            <a:off x="6242846" y="2155090"/>
            <a:ext cx="12700" cy="4781228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0523614-D386-4111-ADD3-BB65F153BF46}"/>
              </a:ext>
            </a:extLst>
          </p:cNvPr>
          <p:cNvSpPr/>
          <p:nvPr/>
        </p:nvSpPr>
        <p:spPr>
          <a:xfrm>
            <a:off x="1629622" y="3405648"/>
            <a:ext cx="12888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Initiated by client</a:t>
            </a:r>
          </a:p>
        </p:txBody>
      </p:sp>
    </p:spTree>
    <p:extLst>
      <p:ext uri="{BB962C8B-B14F-4D97-AF65-F5344CB8AC3E}">
        <p14:creationId xmlns:p14="http://schemas.microsoft.com/office/powerpoint/2010/main" val="372557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(Hypertext Transport Protocol)</a:t>
            </a:r>
          </a:p>
        </p:txBody>
      </p:sp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95F5B93E-18CE-4E98-BC31-3E4ACA7D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9775" y="418784"/>
            <a:ext cx="7192449" cy="719244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AF0D1CC-FE93-4EEA-8952-A90E5A5E9F31}"/>
              </a:ext>
            </a:extLst>
          </p:cNvPr>
          <p:cNvSpPr txBox="1">
            <a:spLocks/>
          </p:cNvSpPr>
          <p:nvPr/>
        </p:nvSpPr>
        <p:spPr>
          <a:xfrm>
            <a:off x="4279393" y="22357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6508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Line</a:t>
            </a:r>
          </a:p>
        </p:txBody>
      </p:sp>
      <p:pic>
        <p:nvPicPr>
          <p:cNvPr id="7" name="Graphic 6" descr="Stamp">
            <a:extLst>
              <a:ext uri="{FF2B5EF4-FFF2-40B4-BE49-F238E27FC236}">
                <a16:creationId xmlns:a16="http://schemas.microsoft.com/office/drawing/2014/main" id="{88DAF1D7-70FD-4C56-A52A-AD252252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95" y="494984"/>
            <a:ext cx="7192449" cy="71924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53CCF11-7BE6-45C2-AC30-232464B7A39A}"/>
              </a:ext>
            </a:extLst>
          </p:cNvPr>
          <p:cNvSpPr txBox="1">
            <a:spLocks/>
          </p:cNvSpPr>
          <p:nvPr/>
        </p:nvSpPr>
        <p:spPr>
          <a:xfrm>
            <a:off x="2839213" y="23119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E27FAD-25FE-4189-876F-070428627442}"/>
              </a:ext>
            </a:extLst>
          </p:cNvPr>
          <p:cNvSpPr txBox="1">
            <a:spLocks/>
          </p:cNvSpPr>
          <p:nvPr/>
        </p:nvSpPr>
        <p:spPr>
          <a:xfrm>
            <a:off x="7748016" y="1905001"/>
            <a:ext cx="5611368" cy="229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GET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/home.html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/>
                </a:solidFill>
              </a:rPr>
              <a:t>HTTP/1.1</a:t>
            </a:r>
          </a:p>
          <a:p>
            <a:r>
              <a:rPr lang="en-US" sz="2000" dirty="0">
                <a:solidFill>
                  <a:schemeClr val="tx2"/>
                </a:solidFill>
              </a:rPr>
              <a:t>POST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/index.html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HTTP/1.1</a:t>
            </a:r>
          </a:p>
          <a:p>
            <a:r>
              <a:rPr lang="en-US" sz="2000" dirty="0">
                <a:solidFill>
                  <a:schemeClr val="tx2"/>
                </a:solidFill>
              </a:rPr>
              <a:t>PUT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/query.html </a:t>
            </a:r>
            <a:r>
              <a:rPr lang="en-US" sz="2000" dirty="0">
                <a:solidFill>
                  <a:schemeClr val="accent5"/>
                </a:solidFill>
              </a:rPr>
              <a:t>HTTP/1.1</a:t>
            </a:r>
          </a:p>
          <a:p>
            <a:r>
              <a:rPr lang="en-US" sz="2000" dirty="0">
                <a:solidFill>
                  <a:schemeClr val="tx2"/>
                </a:solidFill>
              </a:rPr>
              <a:t>VERB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URI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Version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004ACA-EB96-41D4-BF12-A25541199387}"/>
              </a:ext>
            </a:extLst>
          </p:cNvPr>
          <p:cNvCxnSpPr/>
          <p:nvPr/>
        </p:nvCxnSpPr>
        <p:spPr>
          <a:xfrm>
            <a:off x="5932225" y="2497808"/>
            <a:ext cx="16944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6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Header</a:t>
            </a:r>
          </a:p>
        </p:txBody>
      </p:sp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95F5B93E-18CE-4E98-BC31-3E4ACA7D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95" y="494984"/>
            <a:ext cx="7192449" cy="719244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AF0D1CC-FE93-4EEA-8952-A90E5A5E9F31}"/>
              </a:ext>
            </a:extLst>
          </p:cNvPr>
          <p:cNvSpPr txBox="1">
            <a:spLocks/>
          </p:cNvSpPr>
          <p:nvPr/>
        </p:nvSpPr>
        <p:spPr>
          <a:xfrm>
            <a:off x="2839213" y="23119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B487A54-12E8-40E0-A6A8-C7BA4F4134CB}"/>
              </a:ext>
            </a:extLst>
          </p:cNvPr>
          <p:cNvSpPr txBox="1">
            <a:spLocks/>
          </p:cNvSpPr>
          <p:nvPr/>
        </p:nvSpPr>
        <p:spPr>
          <a:xfrm>
            <a:off x="7827265" y="3429000"/>
            <a:ext cx="5611368" cy="229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Host: </a:t>
            </a:r>
            <a:r>
              <a:rPr lang="en-US" sz="2000" dirty="0">
                <a:solidFill>
                  <a:schemeClr val="accent6"/>
                </a:solidFill>
              </a:rPr>
              <a:t>translation.googleapis.com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Content-Type: </a:t>
            </a:r>
            <a:r>
              <a:rPr lang="en-US" sz="2000" dirty="0">
                <a:solidFill>
                  <a:schemeClr val="accent6"/>
                </a:solidFill>
              </a:rPr>
              <a:t>application/json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Content-Length: </a:t>
            </a:r>
            <a:r>
              <a:rPr lang="en-US" sz="2000" dirty="0">
                <a:solidFill>
                  <a:schemeClr val="accent6"/>
                </a:solidFill>
              </a:rPr>
              <a:t>75</a:t>
            </a:r>
          </a:p>
          <a:p>
            <a:r>
              <a:rPr lang="en-US" sz="2000" dirty="0">
                <a:solidFill>
                  <a:schemeClr val="tx2"/>
                </a:solidFill>
              </a:rPr>
              <a:t>Key:</a:t>
            </a:r>
            <a:r>
              <a:rPr lang="en-US" sz="2000" dirty="0">
                <a:solidFill>
                  <a:schemeClr val="accent6"/>
                </a:solidFill>
              </a:rPr>
              <a:t> Value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400" dirty="0"/>
              <a:t>https://en.wikipedia.org/wiki/List_of_HTTP_header_fields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3DA20A-0ECC-4466-B38A-7527D0BF44D9}"/>
              </a:ext>
            </a:extLst>
          </p:cNvPr>
          <p:cNvCxnSpPr/>
          <p:nvPr/>
        </p:nvCxnSpPr>
        <p:spPr>
          <a:xfrm>
            <a:off x="6011474" y="4021807"/>
            <a:ext cx="16944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95F5B93E-18CE-4E98-BC31-3E4ACA7D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95" y="494984"/>
            <a:ext cx="7192449" cy="719244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AF0D1CC-FE93-4EEA-8952-A90E5A5E9F31}"/>
              </a:ext>
            </a:extLst>
          </p:cNvPr>
          <p:cNvSpPr txBox="1">
            <a:spLocks/>
          </p:cNvSpPr>
          <p:nvPr/>
        </p:nvSpPr>
        <p:spPr>
          <a:xfrm>
            <a:off x="2839213" y="2311909"/>
            <a:ext cx="3547872" cy="3611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Request Line</a:t>
            </a:r>
          </a:p>
          <a:p>
            <a:r>
              <a:rPr lang="en-US" sz="2000" dirty="0"/>
              <a:t>HTTP Verb/URI/Version</a:t>
            </a:r>
          </a:p>
          <a:p>
            <a:pPr lvl="1"/>
            <a:r>
              <a:rPr lang="en-US" sz="1600" dirty="0"/>
              <a:t>(Uniform Resource Identifier)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Headers (optional)</a:t>
            </a:r>
          </a:p>
          <a:p>
            <a:r>
              <a:rPr lang="en-US" sz="2000" dirty="0"/>
              <a:t>key, value pairs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Body (optional)</a:t>
            </a:r>
          </a:p>
          <a:p>
            <a:r>
              <a:rPr lang="en-US" sz="2000" dirty="0"/>
              <a:t>additional information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4B62F9-FCCF-4FB8-B185-97DB3E2D6BDE}"/>
              </a:ext>
            </a:extLst>
          </p:cNvPr>
          <p:cNvSpPr txBox="1">
            <a:spLocks/>
          </p:cNvSpPr>
          <p:nvPr/>
        </p:nvSpPr>
        <p:spPr>
          <a:xfrm>
            <a:off x="7428184" y="3254100"/>
            <a:ext cx="4981403" cy="3178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"q": "this is so cool!",</a:t>
            </a:r>
          </a:p>
          <a:p>
            <a:pPr marL="0" indent="0">
              <a:buNone/>
            </a:pPr>
            <a:r>
              <a:rPr lang="en-US" sz="2000" dirty="0"/>
              <a:t>    "target": "</a:t>
            </a:r>
            <a:r>
              <a:rPr lang="en-US" sz="2000" dirty="0" err="1"/>
              <a:t>fr</a:t>
            </a:r>
            <a:r>
              <a:rPr lang="en-US" sz="2000" dirty="0"/>
              <a:t>",</a:t>
            </a:r>
          </a:p>
          <a:p>
            <a:pPr marL="0" indent="0">
              <a:buNone/>
            </a:pPr>
            <a:r>
              <a:rPr lang="en-US" sz="2000" dirty="0"/>
              <a:t>    "source": "</a:t>
            </a:r>
            <a:r>
              <a:rPr lang="en-US" sz="2000" dirty="0" err="1"/>
              <a:t>en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i="1" dirty="0"/>
              <a:t>While this is optional, it is not standardized like a request header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9B070B-9E74-4BF8-B452-C2E7A972F17E}"/>
              </a:ext>
            </a:extLst>
          </p:cNvPr>
          <p:cNvCxnSpPr/>
          <p:nvPr/>
        </p:nvCxnSpPr>
        <p:spPr>
          <a:xfrm>
            <a:off x="5226613" y="5166887"/>
            <a:ext cx="16944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Line (Query Parameters)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3DC083-EA17-472D-9A3B-DFF9C8FDFF0B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Query = to search</a:t>
            </a:r>
          </a:p>
          <a:p>
            <a:r>
              <a:rPr lang="en-US" dirty="0"/>
              <a:t>Parameter = a value that you can set to refine your search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https://translation.googleapis.com/language/translate/v2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>
                <a:solidFill>
                  <a:schemeClr val="accent5"/>
                </a:solidFill>
              </a:rPr>
              <a:t>key</a:t>
            </a:r>
            <a:r>
              <a:rPr lang="en-US" dirty="0">
                <a:solidFill>
                  <a:schemeClr val="tx2"/>
                </a:solidFill>
              </a:rPr>
              <a:t>=</a:t>
            </a:r>
            <a:r>
              <a:rPr lang="en-US" dirty="0">
                <a:solidFill>
                  <a:schemeClr val="accent5"/>
                </a:solidFill>
              </a:rPr>
              <a:t>AIzaSyBdPsRoVU7r7p93V8qqDTmBtLog-0V1ZFg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E7695-55B2-4469-AE33-85AE25F64C7D}"/>
              </a:ext>
            </a:extLst>
          </p:cNvPr>
          <p:cNvSpPr txBox="1"/>
          <p:nvPr/>
        </p:nvSpPr>
        <p:spPr>
          <a:xfrm>
            <a:off x="7337996" y="2614177"/>
            <a:ext cx="2841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name?key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0DC80-BDDA-4D22-B712-3607D957D6EA}"/>
              </a:ext>
            </a:extLst>
          </p:cNvPr>
          <p:cNvSpPr txBox="1"/>
          <p:nvPr/>
        </p:nvSpPr>
        <p:spPr>
          <a:xfrm>
            <a:off x="8307737" y="4464694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value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F3072-8530-4FCE-ACE5-8BB523E0A712}"/>
              </a:ext>
            </a:extLst>
          </p:cNvPr>
          <p:cNvCxnSpPr/>
          <p:nvPr/>
        </p:nvCxnSpPr>
        <p:spPr>
          <a:xfrm>
            <a:off x="8711978" y="3075842"/>
            <a:ext cx="768996" cy="35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C627D-4242-4E78-8913-2FBD03CECAE1}"/>
              </a:ext>
            </a:extLst>
          </p:cNvPr>
          <p:cNvCxnSpPr>
            <a:stCxn id="11" idx="0"/>
          </p:cNvCxnSpPr>
          <p:nvPr/>
        </p:nvCxnSpPr>
        <p:spPr>
          <a:xfrm flipV="1">
            <a:off x="9447633" y="3831050"/>
            <a:ext cx="1464207" cy="63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D5D10F-AE21-4706-A6BD-7411B666A833}"/>
              </a:ext>
            </a:extLst>
          </p:cNvPr>
          <p:cNvSpPr txBox="1"/>
          <p:nvPr/>
        </p:nvSpPr>
        <p:spPr>
          <a:xfrm>
            <a:off x="2415713" y="5044546"/>
            <a:ext cx="386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purple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2400" dirty="0">
                <a:solidFill>
                  <a:schemeClr val="accent5"/>
                </a:solidFill>
              </a:rPr>
              <a:t>pink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query string</a:t>
            </a:r>
          </a:p>
        </p:txBody>
      </p:sp>
    </p:spTree>
    <p:extLst>
      <p:ext uri="{BB962C8B-B14F-4D97-AF65-F5344CB8AC3E}">
        <p14:creationId xmlns:p14="http://schemas.microsoft.com/office/powerpoint/2010/main" val="395470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 Line (Query Parameters)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6E9D6-2AC7-47B3-95B2-C6C5396D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96" y="2607422"/>
            <a:ext cx="7118808" cy="234854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817BD4F-66E8-4A4C-9A68-6F7DDEA06A1A}"/>
              </a:ext>
            </a:extLst>
          </p:cNvPr>
          <p:cNvSpPr txBox="1">
            <a:spLocks/>
          </p:cNvSpPr>
          <p:nvPr/>
        </p:nvSpPr>
        <p:spPr>
          <a:xfrm>
            <a:off x="838200" y="1351789"/>
            <a:ext cx="11107189" cy="49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Postman will detect query parameters from your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And will allow you to edit them in a convenient “Params” tab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26198-3AD2-41CC-81CD-19B89797535B}"/>
              </a:ext>
            </a:extLst>
          </p:cNvPr>
          <p:cNvSpPr txBox="1"/>
          <p:nvPr/>
        </p:nvSpPr>
        <p:spPr>
          <a:xfrm>
            <a:off x="3377709" y="5357425"/>
            <a:ext cx="59845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Visit the </a:t>
            </a:r>
            <a:r>
              <a:rPr lang="en-US" sz="1800" dirty="0">
                <a:hlinkClick r:id="rId3"/>
              </a:rPr>
              <a:t>Google Translate API documentation</a:t>
            </a:r>
            <a:endParaRPr lang="en-US" sz="1800" dirty="0"/>
          </a:p>
          <a:p>
            <a:r>
              <a:rPr lang="en-US" sz="1800" dirty="0"/>
              <a:t>Open Postman to make a query</a:t>
            </a:r>
          </a:p>
          <a:p>
            <a:r>
              <a:rPr lang="en-US" sz="1800" dirty="0"/>
              <a:t>Try two different target and source languages (4 total queries)</a:t>
            </a:r>
          </a:p>
          <a:p>
            <a:r>
              <a:rPr lang="en-US" sz="1800" dirty="0"/>
              <a:t>You can use my API key</a:t>
            </a:r>
          </a:p>
          <a:p>
            <a:r>
              <a:rPr lang="en-US" sz="1800" dirty="0"/>
              <a:t>AIzaSyBdPsRoVU7r7p93V8qqDTmBtLog-0V1ZFg</a:t>
            </a:r>
          </a:p>
        </p:txBody>
      </p:sp>
      <p:pic>
        <p:nvPicPr>
          <p:cNvPr id="16" name="Graphic 15" descr="Sparkler">
            <a:extLst>
              <a:ext uri="{FF2B5EF4-FFF2-40B4-BE49-F238E27FC236}">
                <a16:creationId xmlns:a16="http://schemas.microsoft.com/office/drawing/2014/main" id="{94DBA4DF-6E45-4EF1-B93D-C8A122349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6600" y="5308309"/>
            <a:ext cx="559714" cy="5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31582"/>
      </p:ext>
    </p:extLst>
  </p:cSld>
  <p:clrMapOvr>
    <a:masterClrMapping/>
  </p:clrMapOvr>
</p:sld>
</file>

<file path=ppt/theme/theme1.xml><?xml version="1.0" encoding="utf-8"?>
<a:theme xmlns:a="http://schemas.openxmlformats.org/drawingml/2006/main" name="GIX">
  <a:themeElements>
    <a:clrScheme name="GIX">
      <a:dk1>
        <a:srgbClr val="000000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0045D0"/>
      </a:accent2>
      <a:accent3>
        <a:srgbClr val="AAAAAA"/>
      </a:accent3>
      <a:accent4>
        <a:srgbClr val="02983F"/>
      </a:accent4>
      <a:accent5>
        <a:srgbClr val="D282BF"/>
      </a:accent5>
      <a:accent6>
        <a:srgbClr val="4B2E83"/>
      </a:accent6>
      <a:hlink>
        <a:srgbClr val="2F75FF"/>
      </a:hlink>
      <a:folHlink>
        <a:srgbClr val="A83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STI">
  <a:themeElements>
    <a:clrScheme name="UW">
      <a:dk1>
        <a:srgbClr val="000000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Divider">
  <a:themeElements>
    <a:clrScheme name="Custom 3">
      <a:dk1>
        <a:srgbClr val="FFFFFF"/>
      </a:dk1>
      <a:lt1>
        <a:srgbClr val="FFFFFF"/>
      </a:lt1>
      <a:dk2>
        <a:srgbClr val="4B2E83"/>
      </a:dk2>
      <a:lt2>
        <a:srgbClr val="E2E2E2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mewherethisis xmlns="b254822e-52e1-4ed5-95ec-c93484bece34">
      <Url xsi:nil="true"/>
      <Description xsi:nil="true"/>
    </showmewherethisis>
    <SharedWithUsers xmlns="e27aa79b-47d2-49ef-870a-548b88a05288">
      <UserInfo>
        <DisplayName>Shwetak N. Patel</DisplayName>
        <AccountId>54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1FCC130290D4C8309C10B57338096" ma:contentTypeVersion="14" ma:contentTypeDescription="Create a new document." ma:contentTypeScope="" ma:versionID="9f8afe4ecbcd0482d4f95afa483337ba">
  <xsd:schema xmlns:xsd="http://www.w3.org/2001/XMLSchema" xmlns:xs="http://www.w3.org/2001/XMLSchema" xmlns:p="http://schemas.microsoft.com/office/2006/metadata/properties" xmlns:ns2="b254822e-52e1-4ed5-95ec-c93484bece34" xmlns:ns3="e27aa79b-47d2-49ef-870a-548b88a05288" targetNamespace="http://schemas.microsoft.com/office/2006/metadata/properties" ma:root="true" ma:fieldsID="92d49fbfc5a39b0fd48f52f5cf1c20a7" ns2:_="" ns3:_="">
    <xsd:import namespace="b254822e-52e1-4ed5-95ec-c93484bece34"/>
    <xsd:import namespace="e27aa79b-47d2-49ef-870a-548b88a05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showmewherethisi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4822e-52e1-4ed5-95ec-c93484bec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howmewherethisis" ma:index="20" nillable="true" ma:displayName="show me where this is" ma:format="Hyperlink" ma:internalName="showmewherethisi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aa79b-47d2-49ef-870a-548b88a05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5EB8E-F3CF-4558-B5DE-632E3E670967}">
  <ds:schemaRefs>
    <ds:schemaRef ds:uri="http://schemas.microsoft.com/office/2006/metadata/properties"/>
    <ds:schemaRef ds:uri="http://schemas.microsoft.com/office/2006/documentManagement/types"/>
    <ds:schemaRef ds:uri="e27aa79b-47d2-49ef-870a-548b88a05288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b254822e-52e1-4ed5-95ec-c93484bece34"/>
  </ds:schemaRefs>
</ds:datastoreItem>
</file>

<file path=customXml/itemProps2.xml><?xml version="1.0" encoding="utf-8"?>
<ds:datastoreItem xmlns:ds="http://schemas.openxmlformats.org/officeDocument/2006/customXml" ds:itemID="{811E06FF-3727-4EE7-83AC-9432D4CD2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A55B9D-FFA8-48D4-94DB-127D291D7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4822e-52e1-4ed5-95ec-c93484bece34"/>
    <ds:schemaRef ds:uri="e27aa79b-47d2-49ef-870a-548b88a05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CoMOTION-standard-format-purple</Template>
  <TotalTime>4374</TotalTime>
  <Words>903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Encode Sans Normal</vt:lpstr>
      <vt:lpstr>Encode Sans Normal Black</vt:lpstr>
      <vt:lpstr>Lucida Grande</vt:lpstr>
      <vt:lpstr>Open Sans</vt:lpstr>
      <vt:lpstr>GIX</vt:lpstr>
      <vt:lpstr>MSTI</vt:lpstr>
      <vt:lpstr>Title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R. O'Neill</dc:creator>
  <cp:lastModifiedBy>Wesley Beckner</cp:lastModifiedBy>
  <cp:revision>19</cp:revision>
  <cp:lastPrinted>2020-11-06T16:56:25Z</cp:lastPrinted>
  <dcterms:created xsi:type="dcterms:W3CDTF">2016-10-19T16:31:54Z</dcterms:created>
  <dcterms:modified xsi:type="dcterms:W3CDTF">2021-09-02T14:35:08Z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0x0101006471FCC130290D4C8309C10B57338096</vt:lpwstr>
  </property>
</Properties>
</file>